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57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303B-983A-4654-9C96-C378BAF32FF4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12A90-4724-4EB7-9120-CD606EACA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9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303B-983A-4654-9C96-C378BAF32FF4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12A90-4724-4EB7-9120-CD606EACA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3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303B-983A-4654-9C96-C378BAF32FF4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12A90-4724-4EB7-9120-CD606EACA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8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303B-983A-4654-9C96-C378BAF32FF4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12A90-4724-4EB7-9120-CD606EACA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9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303B-983A-4654-9C96-C378BAF32FF4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12A90-4724-4EB7-9120-CD606EACA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5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303B-983A-4654-9C96-C378BAF32FF4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12A90-4724-4EB7-9120-CD606EACA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27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303B-983A-4654-9C96-C378BAF32FF4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12A90-4724-4EB7-9120-CD606EACA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4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303B-983A-4654-9C96-C378BAF32FF4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12A90-4724-4EB7-9120-CD606EACA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303B-983A-4654-9C96-C378BAF32FF4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12A90-4724-4EB7-9120-CD606EACA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6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303B-983A-4654-9C96-C378BAF32FF4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12A90-4724-4EB7-9120-CD606EACA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4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303B-983A-4654-9C96-C378BAF32FF4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12A90-4724-4EB7-9120-CD606EACA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6000">
              <a:schemeClr val="accent6">
                <a:lumMod val="20000"/>
                <a:lumOff val="80000"/>
              </a:schemeClr>
            </a:gs>
            <a:gs pos="6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303B-983A-4654-9C96-C378BAF32FF4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12A90-4724-4EB7-9120-CD606EACA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5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8193" y="1465005"/>
            <a:ext cx="9792929" cy="341179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2016 Society of Toxicology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Mechanisms Specialty Section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Award Presentation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0068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Postdoctoral Student Travel Award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90" y="1530540"/>
            <a:ext cx="4878619" cy="491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78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Robert J. Rubin Student Travel Award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Jointly administered by Risk Assessment and Mechanisms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2517" y="1254065"/>
            <a:ext cx="7223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Presented by Vice President Angela Slitt, University of Rhode Island</a:t>
            </a:r>
            <a:endParaRPr lang="en-US" sz="1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16" y="1561842"/>
            <a:ext cx="3274960" cy="3460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446" y="1561842"/>
            <a:ext cx="2825548" cy="3465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0516" y="5112774"/>
            <a:ext cx="32749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Dana </a:t>
            </a:r>
            <a:r>
              <a:rPr lang="en-US" sz="1600" b="1" dirty="0" err="1" smtClean="0"/>
              <a:t>Lauterstein</a:t>
            </a:r>
            <a:r>
              <a:rPr lang="en-US" sz="1600" b="1" dirty="0" smtClean="0"/>
              <a:t>,</a:t>
            </a:r>
          </a:p>
          <a:p>
            <a:r>
              <a:rPr lang="en-US" sz="1600" b="1" dirty="0" smtClean="0"/>
              <a:t>New York University</a:t>
            </a:r>
          </a:p>
          <a:p>
            <a:r>
              <a:rPr lang="en-US" sz="1400" i="1" dirty="0" smtClean="0"/>
              <a:t>E-cigarette Exposure Induces Neuro-alterations in Mice Exposed During Early Life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377446" y="5112774"/>
            <a:ext cx="28255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Kristin </a:t>
            </a:r>
            <a:r>
              <a:rPr lang="en-US" sz="1600" b="1" dirty="0" err="1" smtClean="0"/>
              <a:t>Bircsak</a:t>
            </a:r>
            <a:r>
              <a:rPr lang="en-US" sz="1600" b="1" dirty="0" smtClean="0"/>
              <a:t>,</a:t>
            </a:r>
          </a:p>
          <a:p>
            <a:r>
              <a:rPr lang="en-US" sz="1600" b="1" dirty="0" smtClean="0"/>
              <a:t>Rutgers University</a:t>
            </a:r>
          </a:p>
          <a:p>
            <a:r>
              <a:rPr lang="en-US" sz="1400" i="1" dirty="0" err="1" smtClean="0"/>
              <a:t>Interindividual</a:t>
            </a:r>
            <a:r>
              <a:rPr lang="en-US" sz="1400" i="1" dirty="0" smtClean="0"/>
              <a:t> Regulation of the BCRP/ABCG2 Transporter in Human Term Placentas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099946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Robert J. Rubin Student Travel Award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22" y="1447724"/>
            <a:ext cx="5286756" cy="513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71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Renal Toxicology Award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2349" y="1106581"/>
            <a:ext cx="7223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Presented by Vice President-Elect Brian Cummings, University of Georgia</a:t>
            </a:r>
            <a:endParaRPr lang="en-US" sz="1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913" y="1504336"/>
            <a:ext cx="2913535" cy="3406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763" y="1504336"/>
            <a:ext cx="3090431" cy="3406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42" y="1504336"/>
            <a:ext cx="2404402" cy="34068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1642" y="5024284"/>
            <a:ext cx="24044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</a:t>
            </a:r>
            <a:r>
              <a:rPr lang="en-US" sz="1600" b="1" baseline="30000" dirty="0" smtClean="0"/>
              <a:t>st</a:t>
            </a:r>
            <a:r>
              <a:rPr lang="en-US" sz="1600" b="1" dirty="0" smtClean="0"/>
              <a:t> Place:</a:t>
            </a:r>
          </a:p>
          <a:p>
            <a:r>
              <a:rPr lang="en-US" sz="1600" b="1" dirty="0" smtClean="0"/>
              <a:t>Priyanka Trivedi,</a:t>
            </a:r>
          </a:p>
          <a:p>
            <a:r>
              <a:rPr lang="en-US" sz="1600" b="1" dirty="0" smtClean="0"/>
              <a:t>Harvard Medical School</a:t>
            </a:r>
          </a:p>
          <a:p>
            <a:r>
              <a:rPr lang="en-US" sz="1400" i="1" dirty="0" smtClean="0"/>
              <a:t>Mechanistic role of phospholipase D4 in regulating kidney fibrosis</a:t>
            </a:r>
            <a:endParaRPr lang="en-US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316763" y="5024284"/>
            <a:ext cx="30904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</a:t>
            </a:r>
            <a:r>
              <a:rPr lang="en-US" sz="1600" b="1" baseline="30000" dirty="0" smtClean="0"/>
              <a:t>nd</a:t>
            </a:r>
            <a:r>
              <a:rPr lang="en-US" sz="1600" b="1" dirty="0" smtClean="0"/>
              <a:t> Place:</a:t>
            </a:r>
          </a:p>
          <a:p>
            <a:r>
              <a:rPr lang="en-US" sz="1600" b="1" dirty="0" err="1" smtClean="0"/>
              <a:t>Ramya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Kolli</a:t>
            </a:r>
            <a:r>
              <a:rPr lang="en-US" sz="1600" b="1" dirty="0" smtClean="0"/>
              <a:t>,</a:t>
            </a:r>
          </a:p>
          <a:p>
            <a:r>
              <a:rPr lang="en-US" sz="1600" b="1" dirty="0" smtClean="0"/>
              <a:t>University of Georgia</a:t>
            </a:r>
          </a:p>
          <a:p>
            <a:r>
              <a:rPr lang="en-US" sz="1400" i="1" dirty="0" smtClean="0"/>
              <a:t>Bromate Induced Alterations in the Renal Expression of Cyclin-Dependent Kinase Inhibitors via Epigenetic Mechanisms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697913" y="5024283"/>
            <a:ext cx="291353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3</a:t>
            </a:r>
            <a:r>
              <a:rPr lang="en-US" sz="1600" b="1" baseline="30000" dirty="0" smtClean="0"/>
              <a:t>rd</a:t>
            </a:r>
            <a:r>
              <a:rPr lang="en-US" sz="1600" b="1" dirty="0" smtClean="0"/>
              <a:t> Place:</a:t>
            </a:r>
          </a:p>
          <a:p>
            <a:r>
              <a:rPr lang="en-US" sz="1600" b="1" dirty="0" smtClean="0"/>
              <a:t>Mira </a:t>
            </a:r>
            <a:r>
              <a:rPr lang="en-US" sz="1600" b="1" dirty="0" err="1" smtClean="0"/>
              <a:t>Pavkovic</a:t>
            </a:r>
            <a:r>
              <a:rPr lang="en-US" sz="1600" b="1" dirty="0" smtClean="0"/>
              <a:t>,</a:t>
            </a:r>
          </a:p>
          <a:p>
            <a:r>
              <a:rPr lang="en-US" sz="1600" b="1" dirty="0" smtClean="0"/>
              <a:t>Harvard Medical School</a:t>
            </a:r>
          </a:p>
          <a:p>
            <a:r>
              <a:rPr lang="en-US" sz="1400" i="1" dirty="0" smtClean="0"/>
              <a:t>Early, Sensitive and Mechanistic Detection of Drug-Induced Kidney Injury in Humans using Urinary KIM-1, miR-21, -200c, and -423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120861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Renal Toxicology Award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851" y="1509496"/>
            <a:ext cx="6896297" cy="506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10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Gabriel L. </a:t>
            </a:r>
            <a:r>
              <a:rPr lang="en-US" sz="4000" b="1" dirty="0" err="1" smtClean="0"/>
              <a:t>Plaa</a:t>
            </a:r>
            <a:r>
              <a:rPr lang="en-US" sz="4000" b="1" dirty="0" smtClean="0"/>
              <a:t> Education Award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2349" y="1106581"/>
            <a:ext cx="7223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Presented by Past President Vasilis </a:t>
            </a:r>
            <a:r>
              <a:rPr lang="en-US" sz="1400" i="1" dirty="0" err="1" smtClean="0"/>
              <a:t>Vasiliou</a:t>
            </a:r>
            <a:r>
              <a:rPr lang="en-US" sz="1400" i="1" dirty="0" smtClean="0"/>
              <a:t>, Yale University</a:t>
            </a:r>
            <a:endParaRPr lang="en-US" sz="1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50" y="1414359"/>
            <a:ext cx="3051225" cy="3567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78" y="1414358"/>
            <a:ext cx="3051225" cy="3567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42" y="1414358"/>
            <a:ext cx="2637489" cy="35678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3442" y="5071035"/>
            <a:ext cx="26374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</a:t>
            </a:r>
            <a:r>
              <a:rPr lang="en-US" sz="1600" b="1" baseline="30000" dirty="0" smtClean="0"/>
              <a:t>st</a:t>
            </a:r>
            <a:r>
              <a:rPr lang="en-US" sz="1600" b="1" dirty="0" smtClean="0"/>
              <a:t> Place:</a:t>
            </a:r>
          </a:p>
          <a:p>
            <a:r>
              <a:rPr lang="en-US" sz="1600" b="1" dirty="0" smtClean="0"/>
              <a:t>Karilyn Sant,</a:t>
            </a:r>
          </a:p>
          <a:p>
            <a:r>
              <a:rPr lang="en-US" sz="1600" b="1" dirty="0" err="1" smtClean="0"/>
              <a:t>Umass</a:t>
            </a:r>
            <a:r>
              <a:rPr lang="en-US" sz="1600" b="1" dirty="0" smtClean="0"/>
              <a:t>-Amherst</a:t>
            </a:r>
          </a:p>
          <a:p>
            <a:r>
              <a:rPr lang="en-US" sz="1400" i="1" dirty="0" err="1" smtClean="0"/>
              <a:t>Perfluorooctanesulfonic</a:t>
            </a:r>
            <a:r>
              <a:rPr lang="en-US" sz="1400" i="1" dirty="0" smtClean="0"/>
              <a:t> Acid (PFOS) Alters Organogenesis and Embryonic Redox Signaling in the Zebrafish, Danio </a:t>
            </a:r>
            <a:r>
              <a:rPr lang="en-US" sz="1400" i="1" dirty="0" err="1"/>
              <a:t>r</a:t>
            </a:r>
            <a:r>
              <a:rPr lang="en-US" sz="1400" i="1" dirty="0" err="1" smtClean="0"/>
              <a:t>erio</a:t>
            </a:r>
            <a:endParaRPr lang="en-US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473678" y="5071035"/>
            <a:ext cx="30512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</a:t>
            </a:r>
            <a:r>
              <a:rPr lang="en-US" sz="1600" b="1" baseline="30000" dirty="0" smtClean="0"/>
              <a:t>nd</a:t>
            </a:r>
            <a:r>
              <a:rPr lang="en-US" sz="1600" b="1" dirty="0" smtClean="0"/>
              <a:t> Place:</a:t>
            </a:r>
          </a:p>
          <a:p>
            <a:r>
              <a:rPr lang="en-US" sz="1600" b="1" dirty="0" smtClean="0"/>
              <a:t>Nicole </a:t>
            </a:r>
            <a:r>
              <a:rPr lang="en-US" sz="1600" b="1" dirty="0" err="1" smtClean="0"/>
              <a:t>Olgun</a:t>
            </a:r>
            <a:r>
              <a:rPr lang="en-US" sz="1600" b="1" dirty="0" smtClean="0"/>
              <a:t>,</a:t>
            </a:r>
          </a:p>
          <a:p>
            <a:r>
              <a:rPr lang="en-US" sz="1600" b="1" dirty="0" smtClean="0"/>
              <a:t>NIOSH</a:t>
            </a:r>
          </a:p>
          <a:p>
            <a:r>
              <a:rPr lang="en-US" sz="1400" i="1" dirty="0" smtClean="0"/>
              <a:t>Comparison of the Toxicity of Sintered vs </a:t>
            </a:r>
            <a:r>
              <a:rPr lang="en-US" sz="1400" i="1" dirty="0" err="1" smtClean="0"/>
              <a:t>Unsintered</a:t>
            </a:r>
            <a:r>
              <a:rPr lang="en-US" sz="1400" i="1" dirty="0" smtClean="0"/>
              <a:t> Indium-Tin Oxide Particles on Murine Macrophage and Epidermal Cells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757650" y="5071034"/>
            <a:ext cx="30512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3</a:t>
            </a:r>
            <a:r>
              <a:rPr lang="en-US" sz="1600" b="1" baseline="30000" dirty="0" smtClean="0"/>
              <a:t>rd</a:t>
            </a:r>
            <a:r>
              <a:rPr lang="en-US" sz="1600" b="1" dirty="0" smtClean="0"/>
              <a:t> Place:</a:t>
            </a:r>
          </a:p>
          <a:p>
            <a:r>
              <a:rPr lang="en-US" sz="1600" b="1" dirty="0" smtClean="0"/>
              <a:t>Sridhar </a:t>
            </a:r>
            <a:r>
              <a:rPr lang="en-US" sz="1600" b="1" dirty="0" err="1" smtClean="0"/>
              <a:t>Jaligama</a:t>
            </a:r>
            <a:r>
              <a:rPr lang="en-US" sz="1600" b="1" dirty="0" smtClean="0"/>
              <a:t>,</a:t>
            </a:r>
          </a:p>
          <a:p>
            <a:r>
              <a:rPr lang="en-US" sz="1600" b="1" dirty="0" smtClean="0"/>
              <a:t>University of Tennessee</a:t>
            </a:r>
          </a:p>
          <a:p>
            <a:r>
              <a:rPr lang="en-US" sz="1400" i="1" dirty="0" smtClean="0"/>
              <a:t>Regulatory T Cells and IL10 Suppress Pulmonary Host Defense during Early Life Exposure to Radical Containing Ultrafine Particulate Matter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692150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Gabriel L. </a:t>
            </a:r>
            <a:r>
              <a:rPr lang="en-US" b="1" dirty="0" err="1" smtClean="0"/>
              <a:t>Plaa</a:t>
            </a:r>
            <a:r>
              <a:rPr lang="en-US" b="1" dirty="0" smtClean="0"/>
              <a:t> Education Award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40" y="1491582"/>
            <a:ext cx="7448919" cy="503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69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Carl C. Smith Graduate Student Award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2349" y="1106581"/>
            <a:ext cx="7223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Presented by Junior Councilor Daniel Petersen, USEPA</a:t>
            </a:r>
            <a:endParaRPr lang="en-US" sz="1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821858" y="1946787"/>
            <a:ext cx="71677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Finalists:</a:t>
            </a:r>
          </a:p>
          <a:p>
            <a:r>
              <a:rPr lang="en-US" b="1" dirty="0" smtClean="0"/>
              <a:t>Bharat </a:t>
            </a:r>
            <a:r>
              <a:rPr lang="en-US" b="1" dirty="0" err="1" smtClean="0"/>
              <a:t>Bhushan</a:t>
            </a:r>
            <a:r>
              <a:rPr lang="en-US" b="1" dirty="0" smtClean="0"/>
              <a:t>, </a:t>
            </a:r>
            <a:r>
              <a:rPr lang="en-US" i="1" dirty="0" smtClean="0"/>
              <a:t>University of Kansas</a:t>
            </a:r>
          </a:p>
          <a:p>
            <a:r>
              <a:rPr lang="en-US" b="1" dirty="0" smtClean="0"/>
              <a:t>Shirley (Shih-Yu) Chang, </a:t>
            </a:r>
            <a:r>
              <a:rPr lang="en-US" i="1" dirty="0" smtClean="0"/>
              <a:t>University of Washington</a:t>
            </a:r>
          </a:p>
          <a:p>
            <a:r>
              <a:rPr lang="en-US" b="1" dirty="0" smtClean="0"/>
              <a:t>Aram </a:t>
            </a:r>
            <a:r>
              <a:rPr lang="en-US" b="1" dirty="0" err="1" smtClean="0"/>
              <a:t>Cholanians</a:t>
            </a:r>
            <a:r>
              <a:rPr lang="en-US" b="1" dirty="0" smtClean="0"/>
              <a:t>, </a:t>
            </a:r>
            <a:r>
              <a:rPr lang="en-US" i="1" dirty="0" smtClean="0"/>
              <a:t>University of Arizona</a:t>
            </a:r>
          </a:p>
          <a:p>
            <a:r>
              <a:rPr lang="en-US" b="1" dirty="0" err="1" smtClean="0"/>
              <a:t>Vivekkumar</a:t>
            </a:r>
            <a:r>
              <a:rPr lang="en-US" b="1" dirty="0" smtClean="0"/>
              <a:t> </a:t>
            </a:r>
            <a:r>
              <a:rPr lang="en-US" b="1" dirty="0" err="1" smtClean="0"/>
              <a:t>Dadhania</a:t>
            </a:r>
            <a:r>
              <a:rPr lang="en-US" b="1" dirty="0" smtClean="0"/>
              <a:t>, </a:t>
            </a:r>
            <a:r>
              <a:rPr lang="en-US" i="1" dirty="0" smtClean="0"/>
              <a:t>University of Louisiana at Monroe</a:t>
            </a:r>
          </a:p>
          <a:p>
            <a:r>
              <a:rPr lang="en-US" b="1" dirty="0" err="1" smtClean="0"/>
              <a:t>Shivani</a:t>
            </a:r>
            <a:r>
              <a:rPr lang="en-US" b="1" dirty="0" smtClean="0"/>
              <a:t> </a:t>
            </a:r>
            <a:r>
              <a:rPr lang="en-US" b="1" dirty="0" err="1" smtClean="0"/>
              <a:t>Ghaisas</a:t>
            </a:r>
            <a:r>
              <a:rPr lang="en-US" b="1" dirty="0" smtClean="0"/>
              <a:t>, </a:t>
            </a:r>
            <a:r>
              <a:rPr lang="en-US" i="1" dirty="0" smtClean="0"/>
              <a:t>Iowa State University</a:t>
            </a:r>
          </a:p>
          <a:p>
            <a:r>
              <a:rPr lang="en-US" b="1" dirty="0" smtClean="0"/>
              <a:t>Tiffani Hargraves, </a:t>
            </a:r>
            <a:r>
              <a:rPr lang="en-US" i="1" dirty="0" smtClean="0"/>
              <a:t>University of Arizona</a:t>
            </a:r>
          </a:p>
          <a:p>
            <a:r>
              <a:rPr lang="en-US" b="1" dirty="0" smtClean="0"/>
              <a:t>Natalie Holman, </a:t>
            </a:r>
            <a:r>
              <a:rPr lang="en-US" i="1" dirty="0" smtClean="0"/>
              <a:t>University of North Carolina at Chapel Hill</a:t>
            </a:r>
          </a:p>
          <a:p>
            <a:r>
              <a:rPr lang="en-US" b="1" dirty="0"/>
              <a:t>N</a:t>
            </a:r>
            <a:r>
              <a:rPr lang="en-US" b="1" dirty="0" smtClean="0"/>
              <a:t>ikita Joshi, </a:t>
            </a:r>
            <a:r>
              <a:rPr lang="en-US" i="1" dirty="0" smtClean="0"/>
              <a:t>Michigan State University</a:t>
            </a:r>
          </a:p>
          <a:p>
            <a:r>
              <a:rPr lang="en-US" b="1" dirty="0" err="1" smtClean="0"/>
              <a:t>Vivek</a:t>
            </a:r>
            <a:r>
              <a:rPr lang="en-US" b="1" dirty="0" smtClean="0"/>
              <a:t> </a:t>
            </a:r>
            <a:r>
              <a:rPr lang="en-US" b="1" dirty="0" err="1" smtClean="0"/>
              <a:t>Lawana</a:t>
            </a:r>
            <a:r>
              <a:rPr lang="en-US" b="1" dirty="0" smtClean="0"/>
              <a:t>, </a:t>
            </a:r>
            <a:r>
              <a:rPr lang="en-US" i="1" dirty="0" smtClean="0"/>
              <a:t>Iowa State University</a:t>
            </a:r>
          </a:p>
          <a:p>
            <a:r>
              <a:rPr lang="en-US" b="1" dirty="0" err="1" smtClean="0"/>
              <a:t>Pankajimi</a:t>
            </a:r>
            <a:r>
              <a:rPr lang="en-US" b="1" dirty="0" smtClean="0"/>
              <a:t> </a:t>
            </a:r>
            <a:r>
              <a:rPr lang="en-US" b="1" dirty="0" err="1" smtClean="0"/>
              <a:t>Mallick</a:t>
            </a:r>
            <a:r>
              <a:rPr lang="en-US" b="1" dirty="0" smtClean="0"/>
              <a:t>, </a:t>
            </a:r>
            <a:r>
              <a:rPr lang="en-US" i="1" dirty="0" smtClean="0"/>
              <a:t>University of Houston</a:t>
            </a:r>
          </a:p>
          <a:p>
            <a:r>
              <a:rPr lang="en-US" b="1" dirty="0" err="1" smtClean="0"/>
              <a:t>Pallavi</a:t>
            </a:r>
            <a:r>
              <a:rPr lang="en-US" b="1" dirty="0" smtClean="0"/>
              <a:t> McElroy, </a:t>
            </a:r>
            <a:r>
              <a:rPr lang="en-US" i="1" dirty="0" smtClean="0"/>
              <a:t>University of Colorado Anschutz Medical Campus</a:t>
            </a:r>
          </a:p>
          <a:p>
            <a:r>
              <a:rPr lang="en-US" b="1" dirty="0" err="1" smtClean="0"/>
              <a:t>Rance</a:t>
            </a:r>
            <a:r>
              <a:rPr lang="en-US" b="1" dirty="0" smtClean="0"/>
              <a:t> </a:t>
            </a:r>
            <a:r>
              <a:rPr lang="en-US" b="1" dirty="0" err="1" smtClean="0"/>
              <a:t>Nault</a:t>
            </a:r>
            <a:r>
              <a:rPr lang="en-US" b="1" dirty="0" smtClean="0"/>
              <a:t>, </a:t>
            </a:r>
            <a:r>
              <a:rPr lang="en-US" i="1" dirty="0" smtClean="0"/>
              <a:t>Michigan State University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9322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/>
              <a:t>Carl C. Smith Graduate Student Award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2349" y="1106581"/>
            <a:ext cx="7223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Presented by Junior Councilor Daniel Petersen, USEPA</a:t>
            </a:r>
            <a:endParaRPr lang="en-US" sz="1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212" y="1414358"/>
            <a:ext cx="3136361" cy="3667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705" y="1414358"/>
            <a:ext cx="3136383" cy="36674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9" y="1414359"/>
            <a:ext cx="3337160" cy="3667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4039" y="5165229"/>
            <a:ext cx="33371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</a:t>
            </a:r>
            <a:r>
              <a:rPr lang="en-US" sz="1600" b="1" baseline="30000" dirty="0" smtClean="0"/>
              <a:t>st</a:t>
            </a:r>
            <a:r>
              <a:rPr lang="en-US" sz="1600" b="1" dirty="0" smtClean="0"/>
              <a:t> Place:</a:t>
            </a:r>
          </a:p>
          <a:p>
            <a:r>
              <a:rPr lang="en-US" sz="1600" b="1" dirty="0" err="1" smtClean="0"/>
              <a:t>Rance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Nault</a:t>
            </a:r>
            <a:r>
              <a:rPr lang="en-US" sz="1600" b="1" dirty="0" smtClean="0"/>
              <a:t>,</a:t>
            </a:r>
          </a:p>
          <a:p>
            <a:r>
              <a:rPr lang="en-US" sz="1600" b="1" dirty="0" smtClean="0"/>
              <a:t>Michigan State University</a:t>
            </a:r>
          </a:p>
          <a:p>
            <a:r>
              <a:rPr lang="en-US" sz="1400" i="1" dirty="0" smtClean="0"/>
              <a:t>Pyruvate Kinase Isoform Switching and Hepatic Metabolic Reprogramming by the Environmental Contaminant 2,3,7,8-Tetrachlorodibenzo-p-Dioxin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701705" y="5165228"/>
            <a:ext cx="31363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</a:t>
            </a:r>
            <a:r>
              <a:rPr lang="en-US" sz="1600" b="1" baseline="30000" dirty="0" smtClean="0"/>
              <a:t>nd</a:t>
            </a:r>
            <a:r>
              <a:rPr lang="en-US" sz="1600" b="1" dirty="0" smtClean="0"/>
              <a:t> Place:</a:t>
            </a:r>
          </a:p>
          <a:p>
            <a:r>
              <a:rPr lang="en-US" sz="1600" b="1" dirty="0" smtClean="0"/>
              <a:t>Bharat </a:t>
            </a:r>
            <a:r>
              <a:rPr lang="en-US" sz="1600" b="1" dirty="0" err="1" smtClean="0"/>
              <a:t>Bhushan</a:t>
            </a:r>
            <a:r>
              <a:rPr lang="en-US" sz="1600" b="1" dirty="0" smtClean="0"/>
              <a:t>,</a:t>
            </a:r>
          </a:p>
          <a:p>
            <a:r>
              <a:rPr lang="en-US" sz="1600" b="1" dirty="0" smtClean="0"/>
              <a:t>University of Kansas</a:t>
            </a:r>
          </a:p>
          <a:p>
            <a:r>
              <a:rPr lang="en-US" sz="1400" i="1" dirty="0" smtClean="0"/>
              <a:t>Dual Role of Epidermal Growth Factor Receptor (EGFR) Signaling in Acetaminophen-Induced Liver Injury and Regeneration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123213" y="5165228"/>
            <a:ext cx="3136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3</a:t>
            </a:r>
            <a:r>
              <a:rPr lang="en-US" sz="1600" b="1" baseline="30000" dirty="0" smtClean="0"/>
              <a:t>rd</a:t>
            </a:r>
            <a:r>
              <a:rPr lang="en-US" sz="1600" b="1" dirty="0" smtClean="0"/>
              <a:t> Place:</a:t>
            </a:r>
          </a:p>
          <a:p>
            <a:r>
              <a:rPr lang="en-US" sz="1600" b="1" dirty="0" smtClean="0"/>
              <a:t>Nikita Joshi, </a:t>
            </a:r>
          </a:p>
          <a:p>
            <a:r>
              <a:rPr lang="en-US" sz="1600" b="1" dirty="0" smtClean="0"/>
              <a:t>Michigan State University</a:t>
            </a:r>
          </a:p>
          <a:p>
            <a:r>
              <a:rPr lang="en-US" sz="1400" i="1" dirty="0" smtClean="0"/>
              <a:t>Fibrin deposition following bile duct injury limits fibrosis through an </a:t>
            </a:r>
            <a:r>
              <a:rPr lang="el-GR" sz="1400" i="1" dirty="0" smtClean="0"/>
              <a:t>α</a:t>
            </a:r>
            <a:r>
              <a:rPr lang="en-US" sz="1400" i="1" dirty="0" smtClean="0"/>
              <a:t>M</a:t>
            </a:r>
            <a:r>
              <a:rPr lang="el-GR" sz="1400" i="1" dirty="0" smtClean="0"/>
              <a:t>β</a:t>
            </a:r>
            <a:r>
              <a:rPr lang="en-US" sz="1400" i="1" dirty="0" smtClean="0"/>
              <a:t>2-dependent mechanism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518458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Carl C. Smith Graduate Student Award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637206" cy="482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9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2015-2016 Mechanisms Officers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92" y="932207"/>
            <a:ext cx="7197214" cy="47432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780782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Left to Right: Student Representative Dwayne E. Carter, </a:t>
            </a:r>
            <a:r>
              <a:rPr lang="en-US" sz="1600" i="1" dirty="0" smtClean="0"/>
              <a:t>former UTMB, current Organovo</a:t>
            </a:r>
            <a:r>
              <a:rPr lang="en-US" sz="1600" dirty="0" smtClean="0"/>
              <a:t>; Postdoctoral Representative Tod A. Harper, </a:t>
            </a:r>
            <a:r>
              <a:rPr lang="en-US" sz="1600" i="1" dirty="0" smtClean="0"/>
              <a:t>former Linus Pauling Institute, current Amgen</a:t>
            </a:r>
            <a:r>
              <a:rPr lang="en-US" sz="1600" dirty="0" smtClean="0"/>
              <a:t>; Past President Vasilis </a:t>
            </a:r>
            <a:r>
              <a:rPr lang="en-US" sz="1600" dirty="0" err="1" smtClean="0"/>
              <a:t>Vasiliou</a:t>
            </a:r>
            <a:r>
              <a:rPr lang="en-US" sz="1600" dirty="0" smtClean="0"/>
              <a:t>, </a:t>
            </a:r>
            <a:r>
              <a:rPr lang="en-US" sz="1600" i="1" dirty="0" smtClean="0"/>
              <a:t>Yale University</a:t>
            </a:r>
            <a:r>
              <a:rPr lang="en-US" sz="1600" dirty="0" smtClean="0"/>
              <a:t>; Senior Councilor James R. Roede, </a:t>
            </a:r>
            <a:r>
              <a:rPr lang="en-US" sz="1600" i="1" dirty="0" smtClean="0"/>
              <a:t>University of Colorado</a:t>
            </a:r>
            <a:r>
              <a:rPr lang="en-US" sz="1600" dirty="0" smtClean="0"/>
              <a:t>; Secretary/Treasurer Rhiannon N. Hardwick, </a:t>
            </a:r>
            <a:r>
              <a:rPr lang="en-US" sz="1600" i="1" dirty="0" smtClean="0"/>
              <a:t>Organovo</a:t>
            </a:r>
            <a:r>
              <a:rPr lang="en-US" sz="1600" dirty="0" smtClean="0"/>
              <a:t>; Vice President Angela L. Slitt, </a:t>
            </a:r>
            <a:r>
              <a:rPr lang="en-US" sz="1600" i="1" dirty="0" smtClean="0"/>
              <a:t>University of Rhode Island</a:t>
            </a:r>
            <a:r>
              <a:rPr lang="en-US" sz="1600" dirty="0" smtClean="0"/>
              <a:t>; Vice President-Elect Brian S. Cummings, </a:t>
            </a:r>
            <a:r>
              <a:rPr lang="en-US" sz="1600" i="1" dirty="0" smtClean="0"/>
              <a:t>University of Georgia</a:t>
            </a:r>
            <a:r>
              <a:rPr lang="en-US" sz="1600" dirty="0" smtClean="0"/>
              <a:t>; President Richard R. </a:t>
            </a:r>
            <a:r>
              <a:rPr lang="en-US" sz="1600" dirty="0" err="1" smtClean="0"/>
              <a:t>Vaillancourt</a:t>
            </a:r>
            <a:r>
              <a:rPr lang="en-US" sz="1600" dirty="0" smtClean="0"/>
              <a:t>, </a:t>
            </a:r>
            <a:r>
              <a:rPr lang="en-US" sz="1600" i="1" dirty="0" smtClean="0"/>
              <a:t>University of Arizona</a:t>
            </a:r>
            <a:r>
              <a:rPr lang="en-US" sz="1600" dirty="0" smtClean="0"/>
              <a:t>; Junior Councilor Daniel D. Petersen, </a:t>
            </a:r>
            <a:r>
              <a:rPr lang="en-US" sz="1600" i="1" dirty="0" smtClean="0"/>
              <a:t>USEPA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455703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2016 Mechanisms Career Achievement Award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956" y="1414358"/>
            <a:ext cx="5117088" cy="4563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349" y="1106581"/>
            <a:ext cx="7223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Presented by President Richard </a:t>
            </a:r>
            <a:r>
              <a:rPr lang="en-US" sz="1400" i="1" dirty="0" err="1" smtClean="0"/>
              <a:t>Vaillancourt</a:t>
            </a:r>
            <a:r>
              <a:rPr lang="en-US" sz="1400" i="1" dirty="0" smtClean="0"/>
              <a:t>, University of Arizona</a:t>
            </a:r>
            <a:endParaRPr lang="en-US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359875" y="6027003"/>
            <a:ext cx="5319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Michael A. Gallo, PhD, DABT, Fellow ATS</a:t>
            </a:r>
          </a:p>
          <a:p>
            <a:r>
              <a:rPr lang="en-US" sz="2400" b="1" dirty="0" smtClean="0"/>
              <a:t>Rutgers University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38197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35" y="261439"/>
            <a:ext cx="7351776" cy="63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95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71"/>
            <a:ext cx="12192000" cy="344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64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Sheldon D. Murphy Student Travel Award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0" y="1414358"/>
            <a:ext cx="1959154" cy="19679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20" y="1414358"/>
            <a:ext cx="1952683" cy="1967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349" y="1410306"/>
            <a:ext cx="1936494" cy="1967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89" y="1418761"/>
            <a:ext cx="1916676" cy="1967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699" y="1410306"/>
            <a:ext cx="1836616" cy="19679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349" y="1106581"/>
            <a:ext cx="7223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Presented by Secretary/Treasurer Rhiannon Hardwick, Organovo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81221" y="3471092"/>
            <a:ext cx="195915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Aram </a:t>
            </a:r>
            <a:r>
              <a:rPr lang="en-US" sz="1600" b="1" dirty="0" err="1" smtClean="0"/>
              <a:t>Cholanians</a:t>
            </a:r>
            <a:r>
              <a:rPr lang="en-US" sz="1600" b="1" dirty="0" smtClean="0"/>
              <a:t>,</a:t>
            </a:r>
          </a:p>
          <a:p>
            <a:r>
              <a:rPr lang="en-US" sz="1600" b="1" dirty="0" smtClean="0"/>
              <a:t>University of Arizona</a:t>
            </a:r>
          </a:p>
          <a:p>
            <a:r>
              <a:rPr lang="en-US" sz="1400" i="1" dirty="0" smtClean="0"/>
              <a:t>Arsenic Induces In Vitro and In Vivo Accumulation of Alpha-</a:t>
            </a:r>
            <a:r>
              <a:rPr lang="en-US" sz="1400" i="1" dirty="0" err="1" smtClean="0"/>
              <a:t>Synuclein</a:t>
            </a:r>
            <a:r>
              <a:rPr lang="en-US" sz="1400" i="1" dirty="0" smtClean="0"/>
              <a:t>: Implications in Parkinson’s Disease</a:t>
            </a:r>
            <a:endParaRPr lang="en-US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30521" y="3471092"/>
            <a:ext cx="195268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Leah Norona,</a:t>
            </a:r>
          </a:p>
          <a:p>
            <a:r>
              <a:rPr lang="en-US" sz="1600" b="1" dirty="0" smtClean="0"/>
              <a:t>University of North Carolina at Chapel Hill</a:t>
            </a:r>
          </a:p>
          <a:p>
            <a:r>
              <a:rPr lang="en-US" sz="1400" i="1" dirty="0" smtClean="0"/>
              <a:t>Modeling Drug-Induced Hepatic Fibrosis In Vitro Using Three-Dimensional Liver Tissue Constructs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73349" y="3471092"/>
            <a:ext cx="19364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Natalie Holman,</a:t>
            </a:r>
          </a:p>
          <a:p>
            <a:r>
              <a:rPr lang="en-US" sz="1600" b="1" dirty="0" smtClean="0"/>
              <a:t>University of North Carolina at Chapel Hill</a:t>
            </a:r>
          </a:p>
          <a:p>
            <a:r>
              <a:rPr lang="en-US" sz="1400" i="1" dirty="0" smtClean="0"/>
              <a:t>Temporal and dose-dependent increases in </a:t>
            </a:r>
            <a:r>
              <a:rPr lang="en-US" sz="1400" i="1" dirty="0" err="1" smtClean="0"/>
              <a:t>exosomal</a:t>
            </a:r>
            <a:r>
              <a:rPr lang="en-US" sz="1400" i="1" dirty="0" smtClean="0"/>
              <a:t> RNA precede hepatocellular toxicity in human and rodent models of drug-induced liver injury</a:t>
            </a:r>
            <a:endParaRPr lang="en-US" sz="1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99988" y="3471092"/>
            <a:ext cx="191667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Mary Francis,</a:t>
            </a:r>
          </a:p>
          <a:p>
            <a:r>
              <a:rPr lang="en-US" sz="1600" b="1" dirty="0" smtClean="0"/>
              <a:t>Rutgers University</a:t>
            </a:r>
          </a:p>
          <a:p>
            <a:r>
              <a:rPr lang="en-US" sz="1400" i="1" dirty="0" smtClean="0"/>
              <a:t>Regulation of Macrophage Accumulation an </a:t>
            </a:r>
            <a:r>
              <a:rPr lang="en-US" sz="1400" i="1" dirty="0" err="1" smtClean="0"/>
              <a:t>dActivation</a:t>
            </a:r>
            <a:r>
              <a:rPr lang="en-US" sz="1400" i="1" dirty="0" smtClean="0"/>
              <a:t> in the Lung Following Ozone Exposure by the </a:t>
            </a:r>
            <a:r>
              <a:rPr lang="en-US" sz="1400" i="1" dirty="0" err="1" smtClean="0"/>
              <a:t>Farnesoid</a:t>
            </a:r>
            <a:r>
              <a:rPr lang="en-US" sz="1400" i="1" dirty="0" smtClean="0"/>
              <a:t> X Receptor</a:t>
            </a:r>
            <a:endParaRPr lang="en-US" sz="1400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11" y="1418761"/>
            <a:ext cx="1780742" cy="19594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06811" y="3471092"/>
            <a:ext cx="178074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Ludwick </a:t>
            </a:r>
            <a:r>
              <a:rPr lang="en-US" sz="1600" b="1" dirty="0" err="1" smtClean="0"/>
              <a:t>Gorzcyca</a:t>
            </a:r>
            <a:r>
              <a:rPr lang="en-US" sz="1600" b="1" dirty="0" smtClean="0"/>
              <a:t>, Rutgers University</a:t>
            </a:r>
          </a:p>
          <a:p>
            <a:r>
              <a:rPr lang="en-US" sz="1400" i="1" dirty="0" smtClean="0"/>
              <a:t>Differential Regulation of Human Placental Transporters During Hypoxia</a:t>
            </a:r>
            <a:endParaRPr lang="en-US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177698" y="3471092"/>
            <a:ext cx="183661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Blessy George,</a:t>
            </a:r>
          </a:p>
          <a:p>
            <a:r>
              <a:rPr lang="en-US" sz="1600" b="1" dirty="0" smtClean="0"/>
              <a:t>Rutgers University</a:t>
            </a:r>
          </a:p>
          <a:p>
            <a:r>
              <a:rPr lang="en-US" sz="1400" i="1" dirty="0" smtClean="0"/>
              <a:t>Increased Tubular Dysfunction and Injury Response in Biomarkers in the Absence of Overt Clinical Nephrotoxicity in Cancer Patients Receiving Cisplatin Therapy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09516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Sheldon D. Murphy Travel Award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28" y="1489489"/>
            <a:ext cx="9000744" cy="51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09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Ronald G. Thurman Student Travel Award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2349" y="1106581"/>
            <a:ext cx="7223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Presented by President Richard </a:t>
            </a:r>
            <a:r>
              <a:rPr lang="en-US" sz="1400" i="1" dirty="0" err="1" smtClean="0"/>
              <a:t>Vaillancourt</a:t>
            </a:r>
            <a:r>
              <a:rPr lang="en-US" sz="1400" i="1" dirty="0" smtClean="0"/>
              <a:t>, University of Arizona</a:t>
            </a:r>
            <a:endParaRPr lang="en-US" sz="1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33" y="1412778"/>
            <a:ext cx="2873196" cy="3791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70" y="1414358"/>
            <a:ext cx="2870801" cy="378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212" y="1412820"/>
            <a:ext cx="2873130" cy="37914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8733" y="5291549"/>
            <a:ext cx="28731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Bharat </a:t>
            </a:r>
            <a:r>
              <a:rPr lang="en-US" sz="1600" b="1" dirty="0" err="1" smtClean="0"/>
              <a:t>Bhushan</a:t>
            </a:r>
            <a:r>
              <a:rPr lang="en-US" sz="1600" b="1" dirty="0" smtClean="0"/>
              <a:t>,</a:t>
            </a:r>
          </a:p>
          <a:p>
            <a:r>
              <a:rPr lang="en-US" sz="1600" b="1" dirty="0" smtClean="0"/>
              <a:t>University of Kansas</a:t>
            </a:r>
          </a:p>
          <a:p>
            <a:r>
              <a:rPr lang="en-US" sz="1400" i="1" dirty="0" smtClean="0"/>
              <a:t>Dual Role of Epidermal Growth Factor Receptor (EGFR) Signaling in Acetaminophen-Induced Liver Injury and Regeneration</a:t>
            </a:r>
            <a:endParaRPr lang="en-US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465170" y="5293343"/>
            <a:ext cx="28708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Suvarthi</a:t>
            </a:r>
            <a:r>
              <a:rPr lang="en-US" sz="1600" b="1" dirty="0" smtClean="0"/>
              <a:t> Das,</a:t>
            </a:r>
          </a:p>
          <a:p>
            <a:r>
              <a:rPr lang="en-US" sz="1600" b="1" dirty="0" smtClean="0"/>
              <a:t>University of South Carolina</a:t>
            </a:r>
          </a:p>
          <a:p>
            <a:r>
              <a:rPr lang="en-US" sz="1400" i="1" dirty="0" smtClean="0"/>
              <a:t>CYP2E1-mediated Oxidative Stress Regulates MyD88 Expression and Function in Toxin Potentiation of Nonalcoholic Steatohepatitis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659212" y="5291546"/>
            <a:ext cx="28563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Hui Li,</a:t>
            </a:r>
          </a:p>
          <a:p>
            <a:r>
              <a:rPr lang="en-US" sz="1600" b="1" dirty="0" smtClean="0"/>
              <a:t>University of Arizona</a:t>
            </a:r>
          </a:p>
          <a:p>
            <a:r>
              <a:rPr lang="en-US" sz="1400" i="1" dirty="0" smtClean="0"/>
              <a:t>Nonalcoholic Steatohepatitis Alters Cytochrome P450 Activity in Pediatric Patients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62180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Ronald G. Thurman Student Travel Award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30" y="1555763"/>
            <a:ext cx="7122340" cy="500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26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Postdoctoral Student Travel Award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2349" y="1106581"/>
            <a:ext cx="7223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Presented by Senior Councilor James Roede, University of Colorado</a:t>
            </a:r>
            <a:endParaRPr lang="en-US" sz="1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62" y="1411084"/>
            <a:ext cx="3136255" cy="3667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88" y="1414358"/>
            <a:ext cx="3311815" cy="36640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3862" y="5181600"/>
            <a:ext cx="31362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Sridhar </a:t>
            </a:r>
            <a:r>
              <a:rPr lang="en-US" sz="1600" b="1" dirty="0" err="1" smtClean="0"/>
              <a:t>Jaligama</a:t>
            </a:r>
            <a:r>
              <a:rPr lang="en-US" sz="1600" b="1" dirty="0" smtClean="0"/>
              <a:t>,</a:t>
            </a:r>
          </a:p>
          <a:p>
            <a:r>
              <a:rPr lang="en-US" sz="1600" b="1" dirty="0" smtClean="0"/>
              <a:t>University of Tennessee</a:t>
            </a:r>
          </a:p>
          <a:p>
            <a:r>
              <a:rPr lang="en-US" sz="1400" i="1" dirty="0" smtClean="0"/>
              <a:t>Regulatory T cells and IL10 suppress pulmonary host defense during early life exposure to radical containing ultra fine particulate matter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382788" y="5181600"/>
            <a:ext cx="3311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Jill </a:t>
            </a:r>
            <a:r>
              <a:rPr lang="en-US" sz="1600" b="1" dirty="0" err="1" smtClean="0"/>
              <a:t>Franzosa</a:t>
            </a:r>
            <a:r>
              <a:rPr lang="en-US" sz="1600" b="1" dirty="0" smtClean="0"/>
              <a:t>,</a:t>
            </a:r>
          </a:p>
          <a:p>
            <a:r>
              <a:rPr lang="en-US" sz="1600" b="1" dirty="0" smtClean="0"/>
              <a:t>USEPA</a:t>
            </a:r>
          </a:p>
          <a:p>
            <a:r>
              <a:rPr lang="en-US" sz="1400" i="1" dirty="0" smtClean="0"/>
              <a:t>Prediction of in vivo hepatotoxicity using in vitro transcriptomic data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16182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864</Words>
  <Application>Microsoft Office PowerPoint</Application>
  <PresentationFormat>Widescreen</PresentationFormat>
  <Paragraphs>117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2016 Society of Toxicology  Mechanisms Specialty Section Award Presentation</vt:lpstr>
      <vt:lpstr>2015-2016 Mechanisms Officers</vt:lpstr>
      <vt:lpstr>PowerPoint Presentation</vt:lpstr>
      <vt:lpstr>PowerPoint Presentation</vt:lpstr>
      <vt:lpstr>Sheldon D. Murphy Student Travel Award</vt:lpstr>
      <vt:lpstr>Sheldon D. Murphy Travel Award</vt:lpstr>
      <vt:lpstr>Ronald G. Thurman Student Travel Award</vt:lpstr>
      <vt:lpstr>Ronald G. Thurman Student Travel Award</vt:lpstr>
      <vt:lpstr>Postdoctoral Student Travel Award</vt:lpstr>
      <vt:lpstr>Postdoctoral Student Travel Award</vt:lpstr>
      <vt:lpstr>Robert J. Rubin Student Travel Award Jointly administered by Risk Assessment and Mechanisms</vt:lpstr>
      <vt:lpstr>Robert J. Rubin Student Travel Award</vt:lpstr>
      <vt:lpstr>Renal Toxicology Award</vt:lpstr>
      <vt:lpstr>Renal Toxicology Award</vt:lpstr>
      <vt:lpstr>Gabriel L. Plaa Education Award</vt:lpstr>
      <vt:lpstr>Gabriel L. Plaa Education Award</vt:lpstr>
      <vt:lpstr>Carl C. Smith Graduate Student Award</vt:lpstr>
      <vt:lpstr>PowerPoint Presentation</vt:lpstr>
      <vt:lpstr>Carl C. Smith Graduate Student Award</vt:lpstr>
      <vt:lpstr>2016 Mechanisms Career Achievement Award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Society of Toxicology  Mechanisms Specialty Section Award Presentation</dc:title>
  <dc:creator>Rhiannon Hardwick</dc:creator>
  <cp:lastModifiedBy>Rhiannon Hardwick</cp:lastModifiedBy>
  <cp:revision>33</cp:revision>
  <dcterms:created xsi:type="dcterms:W3CDTF">2016-03-30T15:07:34Z</dcterms:created>
  <dcterms:modified xsi:type="dcterms:W3CDTF">2016-03-30T16:02:41Z</dcterms:modified>
</cp:coreProperties>
</file>